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60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73E2A1-2AA1-4263-9D0D-F2C108FCD842}" type="datetimeFigureOut">
              <a:rPr kumimoji="1" lang="ja-JP" altLang="en-US" smtClean="0"/>
              <a:t>2015/6/4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C154788-3887-44C1-BBB0-A3B57680E68B}" type="slidenum">
              <a:rPr kumimoji="1" lang="ja-JP" altLang="en-US" smtClean="0"/>
              <a:t>‹#›</a:t>
            </a:fld>
            <a:endParaRPr kumimoji="1" lang="ja-JP" altLang="en-US"/>
          </a:p>
        </p:txBody>
      </p:sp>
    </p:spTree>
    <p:extLst>
      <p:ext uri="{BB962C8B-B14F-4D97-AF65-F5344CB8AC3E}">
        <p14:creationId xmlns:p14="http://schemas.microsoft.com/office/powerpoint/2010/main" val="233897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154788-3887-44C1-BBB0-A3B57680E68B}" type="slidenum">
              <a:rPr kumimoji="1" lang="ja-JP" altLang="en-US" smtClean="0"/>
              <a:t>1</a:t>
            </a:fld>
            <a:endParaRPr kumimoji="1" lang="ja-JP" altLang="en-US"/>
          </a:p>
        </p:txBody>
      </p:sp>
    </p:spTree>
    <p:extLst>
      <p:ext uri="{BB962C8B-B14F-4D97-AF65-F5344CB8AC3E}">
        <p14:creationId xmlns:p14="http://schemas.microsoft.com/office/powerpoint/2010/main" val="332624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6370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0127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66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94302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84327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711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3979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404538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46067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69728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02961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97AF3-408D-4EA3-909D-1B2E8FF34686}" type="datetimeFigureOut">
              <a:rPr kumimoji="1" lang="ja-JP" altLang="en-US" smtClean="0"/>
              <a:t>2015/6/4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95389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61441466"/>
              </p:ext>
            </p:extLst>
          </p:nvPr>
        </p:nvGraphicFramePr>
        <p:xfrm>
          <a:off x="128464" y="912322"/>
          <a:ext cx="9649071" cy="5396998"/>
        </p:xfrm>
        <a:graphic>
          <a:graphicData uri="http://schemas.openxmlformats.org/drawingml/2006/table">
            <a:tbl>
              <a:tblPr firstRow="1" bandRow="1">
                <a:tableStyleId>{5940675A-B579-460E-94D1-54222C63F5DA}</a:tableStyleId>
              </a:tblPr>
              <a:tblGrid>
                <a:gridCol w="648071"/>
                <a:gridCol w="2520280"/>
                <a:gridCol w="4680520"/>
                <a:gridCol w="288032"/>
                <a:gridCol w="1512168"/>
              </a:tblGrid>
              <a:tr h="280763">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チェック</a:t>
                      </a:r>
                      <a:endParaRPr kumimoji="1" lang="ja-JP" altLang="en-US" sz="1000" dirty="0">
                        <a:latin typeface="ＭＳ Ｐ明朝" panose="02020600040205080304" pitchFamily="18" charset="-128"/>
                        <a:ea typeface="ＭＳ Ｐ明朝" panose="02020600040205080304" pitchFamily="18" charset="-128"/>
                      </a:endParaRPr>
                    </a:p>
                  </a:txBody>
                  <a:tcP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プロセス</a:t>
                      </a:r>
                      <a:endParaRPr kumimoji="1" lang="ja-JP" altLang="en-US" sz="1000" dirty="0">
                        <a:latin typeface="ＭＳ Ｐ明朝" panose="02020600040205080304" pitchFamily="18" charset="-128"/>
                        <a:ea typeface="ＭＳ Ｐ明朝" panose="02020600040205080304" pitchFamily="18" charset="-128"/>
                      </a:endParaRPr>
                    </a:p>
                  </a:txBody>
                  <a:tcPr/>
                </a:tc>
                <a:tc gridSpan="2">
                  <a:txBody>
                    <a:bodyPr/>
                    <a:lstStyle/>
                    <a:p>
                      <a:pPr algn="ctr"/>
                      <a:r>
                        <a:rPr kumimoji="1" lang="ja-JP" altLang="en-US" sz="1000" dirty="0" smtClean="0">
                          <a:latin typeface="ＭＳ Ｐ明朝" panose="02020600040205080304" pitchFamily="18" charset="-128"/>
                          <a:ea typeface="ＭＳ Ｐ明朝" panose="02020600040205080304" pitchFamily="18" charset="-128"/>
                        </a:rPr>
                        <a:t>参加者及び内容</a:t>
                      </a:r>
                      <a:endParaRPr kumimoji="1" lang="ja-JP" altLang="en-US" sz="1000" dirty="0">
                        <a:latin typeface="ＭＳ Ｐ明朝" panose="02020600040205080304" pitchFamily="18" charset="-128"/>
                        <a:ea typeface="ＭＳ Ｐ明朝" panose="02020600040205080304" pitchFamily="18" charset="-128"/>
                      </a:endParaRPr>
                    </a:p>
                  </a:txBody>
                  <a:tcPr/>
                </a:tc>
                <a:tc hMerge="1">
                  <a:txBody>
                    <a:bodyPr/>
                    <a:lstStyle/>
                    <a:p>
                      <a:pPr algn="ct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latin typeface="ＭＳ Ｐ明朝" panose="02020600040205080304" pitchFamily="18" charset="-128"/>
                          <a:ea typeface="ＭＳ Ｐ明朝" panose="02020600040205080304" pitchFamily="18" charset="-128"/>
                        </a:rPr>
                        <a:t>備考</a:t>
                      </a:r>
                      <a:endParaRPr kumimoji="1" lang="ja-JP" altLang="en-US" sz="1000" dirty="0">
                        <a:solidFill>
                          <a:schemeClr val="tx1"/>
                        </a:solidFill>
                        <a:latin typeface="ＭＳ Ｐ明朝" panose="02020600040205080304" pitchFamily="18" charset="-128"/>
                        <a:ea typeface="ＭＳ Ｐ明朝" panose="02020600040205080304" pitchFamily="18" charset="-128"/>
                      </a:endParaRPr>
                    </a:p>
                  </a:txBody>
                  <a:tcPr/>
                </a:tc>
              </a:tr>
              <a:tr h="350923">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a:t>
                      </a:r>
                      <a:endParaRPr kumimoji="1" lang="ja-JP" altLang="en-US" sz="1000" dirty="0">
                        <a:latin typeface="ＭＳ Ｐ明朝" panose="02020600040205080304" pitchFamily="18" charset="-128"/>
                        <a:ea typeface="ＭＳ Ｐ明朝" panose="02020600040205080304" pitchFamily="18" charset="-128"/>
                      </a:endParaRPr>
                    </a:p>
                  </a:txBody>
                  <a:tcPr/>
                </a:tc>
                <a:tc>
                  <a:txBody>
                    <a:bodyPr/>
                    <a:lstStyle/>
                    <a:p>
                      <a:r>
                        <a:rPr kumimoji="1" lang="ja-JP" altLang="en-US" sz="1000" dirty="0" smtClean="0">
                          <a:latin typeface="ＭＳ Ｐ明朝" panose="02020600040205080304" pitchFamily="18" charset="-128"/>
                          <a:ea typeface="ＭＳ Ｐ明朝" panose="02020600040205080304" pitchFamily="18" charset="-128"/>
                        </a:rPr>
                        <a:t>サービス開始時における情報収集</a:t>
                      </a:r>
                      <a:endParaRPr kumimoji="1" lang="en-US" altLang="ja-JP" sz="1000" dirty="0" smtClean="0">
                        <a:latin typeface="ＭＳ Ｐ明朝" panose="02020600040205080304" pitchFamily="18" charset="-128"/>
                        <a:ea typeface="ＭＳ Ｐ明朝" panose="02020600040205080304" pitchFamily="18" charset="-128"/>
                      </a:endParaRPr>
                    </a:p>
                  </a:txBody>
                  <a:tcPr/>
                </a:tc>
                <a:tc gridSpan="2">
                  <a:txBody>
                    <a:bodyPr/>
                    <a:lstStyle/>
                    <a:p>
                      <a:r>
                        <a:rPr kumimoji="1" lang="ja-JP" altLang="en-US" sz="1000" dirty="0" smtClean="0">
                          <a:latin typeface="ＭＳ Ｐ明朝" panose="02020600040205080304" pitchFamily="18" charset="-128"/>
                          <a:ea typeface="ＭＳ Ｐ明朝" panose="02020600040205080304" pitchFamily="18" charset="-128"/>
                        </a:rPr>
                        <a:t>□医師　　　　　　　□介護支援専門員</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ＭＳ Ｐ明朝" panose="02020600040205080304" pitchFamily="18" charset="-128"/>
                        <a:ea typeface="ＭＳ Ｐ明朝" panose="02020600040205080304" pitchFamily="18" charset="-128"/>
                      </a:endParaRPr>
                    </a:p>
                  </a:txBody>
                  <a:tcPr/>
                </a:tc>
                <a:tc hMerge="1">
                  <a:txBody>
                    <a:bodyPr/>
                    <a:lstStyle/>
                    <a:p>
                      <a:endParaRPr kumimoji="1" lang="en-US" altLang="ja-JP" sz="1000" dirty="0" smtClean="0">
                        <a:solidFill>
                          <a:schemeClr val="tx1"/>
                        </a:solidFill>
                      </a:endParaRPr>
                    </a:p>
                  </a:txBody>
                  <a:tcPr/>
                </a:tc>
                <a:tc>
                  <a:txBody>
                    <a:bodyPr/>
                    <a:lstStyle/>
                    <a:p>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p>
                      <a:endParaRPr kumimoji="1" lang="en-US" altLang="ja-JP" sz="1000" dirty="0" smtClean="0">
                        <a:solidFill>
                          <a:schemeClr val="tx1"/>
                        </a:solidFill>
                        <a:latin typeface="ＭＳ Ｐ明朝" panose="02020600040205080304" pitchFamily="18" charset="-128"/>
                        <a:ea typeface="ＭＳ Ｐ明朝" panose="02020600040205080304" pitchFamily="18" charset="-128"/>
                      </a:endParaRPr>
                    </a:p>
                  </a:txBody>
                  <a:tcPr/>
                </a:tc>
              </a:tr>
              <a:tr h="53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ＭＳ Ｐ明朝" panose="02020600040205080304" pitchFamily="18" charset="-128"/>
                        <a:ea typeface="ＭＳ Ｐ明朝" panose="02020600040205080304" pitchFamily="18" charset="-128"/>
                      </a:endParaRPr>
                    </a:p>
                  </a:txBody>
                  <a:tcPr/>
                </a:tc>
                <a:tc>
                  <a:txBody>
                    <a:bodyPr/>
                    <a:lstStyle/>
                    <a:p>
                      <a:r>
                        <a:rPr kumimoji="1" lang="ja-JP" altLang="en-US" sz="1000" dirty="0" smtClean="0">
                          <a:latin typeface="ＭＳ Ｐ明朝" panose="02020600040205080304" pitchFamily="18" charset="-128"/>
                          <a:ea typeface="ＭＳ Ｐ明朝" panose="02020600040205080304" pitchFamily="18" charset="-128"/>
                        </a:rPr>
                        <a:t>リハビリテーション会議の開催によるリハビリテーション計画書の作成</a:t>
                      </a:r>
                    </a:p>
                  </a:txBody>
                  <a:tcPr/>
                </a:tc>
                <a:tc gridSpan="2">
                  <a:txBody>
                    <a:bodyPr/>
                    <a:lstStyle/>
                    <a:p>
                      <a:r>
                        <a:rPr kumimoji="1" lang="ja-JP" altLang="en-US" sz="1000" dirty="0" smtClean="0">
                          <a:latin typeface="ＭＳ Ｐ明朝" panose="02020600040205080304" pitchFamily="18" charset="-128"/>
                          <a:ea typeface="ＭＳ Ｐ明朝" panose="02020600040205080304" pitchFamily="18" charset="-128"/>
                        </a:rPr>
                        <a:t>□参加者（医師・介護職・看護職・</a:t>
                      </a:r>
                      <a:r>
                        <a:rPr kumimoji="1" lang="en-US" altLang="ja-JP" sz="1000" dirty="0" smtClean="0">
                          <a:latin typeface="ＭＳ Ｐ明朝" panose="02020600040205080304" pitchFamily="18" charset="-128"/>
                          <a:ea typeface="ＭＳ Ｐ明朝" panose="02020600040205080304" pitchFamily="18" charset="-128"/>
                        </a:rPr>
                        <a:t>PT</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OT</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ST</a:t>
                      </a:r>
                      <a:r>
                        <a:rPr kumimoji="1" lang="ja-JP" altLang="en-US" sz="1000" dirty="0" smtClean="0">
                          <a:latin typeface="ＭＳ Ｐ明朝" panose="02020600040205080304" pitchFamily="18" charset="-128"/>
                          <a:ea typeface="ＭＳ Ｐ明朝" panose="02020600040205080304" pitchFamily="18" charset="-128"/>
                        </a:rPr>
                        <a:t>・介護支援専門員・</a:t>
                      </a:r>
                      <a:endParaRPr kumimoji="1" lang="en-US" altLang="ja-JP" sz="1000" dirty="0" smtClean="0">
                        <a:latin typeface="ＭＳ Ｐ明朝" panose="02020600040205080304" pitchFamily="18" charset="-128"/>
                        <a:ea typeface="ＭＳ Ｐ明朝" panose="02020600040205080304" pitchFamily="18" charset="-128"/>
                      </a:endParaRPr>
                    </a:p>
                    <a:p>
                      <a:r>
                        <a:rPr kumimoji="1" lang="en-US" altLang="ja-JP" sz="100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訪問介護・訪問看護・訪問リハ・通所介護・その他）</a:t>
                      </a:r>
                    </a:p>
                    <a:p>
                      <a:r>
                        <a:rPr kumimoji="1" lang="ja-JP" altLang="en-US" sz="1000" dirty="0" smtClean="0">
                          <a:latin typeface="ＭＳ Ｐ明朝" panose="02020600040205080304" pitchFamily="18" charset="-128"/>
                          <a:ea typeface="ＭＳ Ｐ明朝" panose="02020600040205080304" pitchFamily="18" charset="-128"/>
                        </a:rPr>
                        <a:t>□（日付：　　・　　・　　）</a:t>
                      </a:r>
                      <a:endParaRPr kumimoji="1" lang="ja-JP" altLang="en-US" sz="1000" dirty="0">
                        <a:latin typeface="ＭＳ Ｐ明朝" panose="02020600040205080304" pitchFamily="18" charset="-128"/>
                        <a:ea typeface="ＭＳ Ｐ明朝" panose="02020600040205080304" pitchFamily="18" charset="-128"/>
                      </a:endParaRPr>
                    </a:p>
                  </a:txBody>
                  <a:tcPr/>
                </a:tc>
                <a:tc hMerge="1">
                  <a:txBody>
                    <a:bodyPr/>
                    <a:lstStyle/>
                    <a:p>
                      <a:endParaRPr kumimoji="1" lang="ja-JP" altLang="en-US" dirty="0"/>
                    </a:p>
                  </a:txBody>
                  <a:tcPr/>
                </a:tc>
                <a:tc>
                  <a:txBody>
                    <a:bodyPr/>
                    <a:lstStyle/>
                    <a:p>
                      <a:endParaRPr kumimoji="1" lang="ja-JP" altLang="en-US">
                        <a:latin typeface="ＭＳ Ｐ明朝" panose="02020600040205080304" pitchFamily="18" charset="-128"/>
                        <a:ea typeface="ＭＳ Ｐ明朝" panose="02020600040205080304" pitchFamily="18" charset="-128"/>
                      </a:endParaRPr>
                    </a:p>
                  </a:txBody>
                  <a:tcPr/>
                </a:tc>
              </a:tr>
              <a:tr h="352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a:tc>
                <a:tc>
                  <a:txBody>
                    <a:bodyPr/>
                    <a:lstStyle/>
                    <a:p>
                      <a:r>
                        <a:rPr kumimoji="1" lang="ja-JP" altLang="en-US" sz="1000" dirty="0" smtClean="0">
                          <a:latin typeface="ＭＳ Ｐ明朝" panose="02020600040205080304" pitchFamily="18" charset="-128"/>
                          <a:ea typeface="ＭＳ Ｐ明朝" panose="02020600040205080304" pitchFamily="18" charset="-128"/>
                        </a:rPr>
                        <a:t>医師による通所リハビリテーション計画の利用者・家族への説明</a:t>
                      </a:r>
                      <a:endParaRPr kumimoji="1" lang="ja-JP" altLang="en-US" sz="1000" dirty="0">
                        <a:latin typeface="ＭＳ Ｐ明朝" panose="02020600040205080304" pitchFamily="18" charset="-128"/>
                        <a:ea typeface="ＭＳ Ｐ明朝" panose="02020600040205080304" pitchFamily="18" charset="-128"/>
                      </a:endParaRPr>
                    </a:p>
                  </a:txBody>
                  <a:tcPr/>
                </a:tc>
                <a:tc gridSpan="2">
                  <a:txBody>
                    <a:bodyPr/>
                    <a:lstStyle/>
                    <a:p>
                      <a:r>
                        <a:rPr kumimoji="1" lang="ja-JP" altLang="en-US" sz="1000" dirty="0" smtClean="0">
                          <a:latin typeface="ＭＳ Ｐ明朝" panose="02020600040205080304" pitchFamily="18" charset="-128"/>
                          <a:ea typeface="ＭＳ Ｐ明朝" panose="02020600040205080304" pitchFamily="18" charset="-128"/>
                        </a:rPr>
                        <a:t>□同意　　　□変更・意見（　　　　　　　　　　　　　　　　　　　　　　　　　　　）</a:t>
                      </a:r>
                      <a:endParaRPr kumimoji="1" lang="ja-JP" altLang="en-US" sz="1000" dirty="0">
                        <a:latin typeface="ＭＳ Ｐ明朝" panose="02020600040205080304" pitchFamily="18" charset="-128"/>
                        <a:ea typeface="ＭＳ Ｐ明朝" panose="02020600040205080304" pitchFamily="18" charset="-128"/>
                      </a:endParaRPr>
                    </a:p>
                  </a:txBody>
                  <a:tcPr/>
                </a:tc>
                <a:tc hMerge="1">
                  <a:txBody>
                    <a:bodyPr/>
                    <a:lstStyle/>
                    <a:p>
                      <a:endParaRPr kumimoji="1" lang="ja-JP" altLang="en-US"/>
                    </a:p>
                  </a:txBody>
                  <a:tcPr/>
                </a:tc>
                <a:tc>
                  <a:txBody>
                    <a:bodyPr/>
                    <a:lstStyle/>
                    <a:p>
                      <a:endParaRPr kumimoji="1" lang="ja-JP" altLang="en-US">
                        <a:latin typeface="ＭＳ Ｐ明朝" panose="02020600040205080304" pitchFamily="18" charset="-128"/>
                        <a:ea typeface="ＭＳ Ｐ明朝" panose="02020600040205080304" pitchFamily="18" charset="-128"/>
                      </a:endParaRPr>
                    </a:p>
                  </a:txBody>
                  <a:tcPr/>
                </a:tc>
              </a:tr>
              <a:tr h="352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ＭＳ Ｐ明朝" panose="02020600040205080304" pitchFamily="18" charset="-128"/>
                        <a:ea typeface="ＭＳ Ｐ明朝" panose="02020600040205080304" pitchFamily="18" charset="-128"/>
                      </a:endParaRPr>
                    </a:p>
                  </a:txBody>
                  <a:tcPr/>
                </a:tc>
                <a:tc>
                  <a:txBody>
                    <a:bodyPr/>
                    <a:lstStyle/>
                    <a:p>
                      <a:r>
                        <a:rPr kumimoji="1" lang="ja-JP" altLang="en-US" sz="1000" dirty="0" smtClean="0">
                          <a:latin typeface="ＭＳ Ｐ明朝" panose="02020600040205080304" pitchFamily="18" charset="-128"/>
                          <a:ea typeface="ＭＳ Ｐ明朝" panose="02020600040205080304" pitchFamily="18" charset="-128"/>
                        </a:rPr>
                        <a:t>リハビリテーション計画書に基づくリハビリテーションの提供</a:t>
                      </a:r>
                      <a:endParaRPr kumimoji="1" lang="ja-JP" altLang="en-US" sz="1000" dirty="0">
                        <a:latin typeface="ＭＳ Ｐ明朝" panose="02020600040205080304" pitchFamily="18" charset="-128"/>
                        <a:ea typeface="ＭＳ Ｐ明朝" panose="02020600040205080304" pitchFamily="18" charset="-128"/>
                      </a:endParaRPr>
                    </a:p>
                  </a:txBody>
                  <a:tcPr/>
                </a:tc>
                <a:tc gridSpan="2">
                  <a:txBody>
                    <a:bodyPr/>
                    <a:lstStyle/>
                    <a:p>
                      <a:r>
                        <a:rPr kumimoji="1" lang="ja-JP" altLang="en-US" sz="1000" dirty="0" smtClean="0">
                          <a:latin typeface="ＭＳ Ｐ明朝" panose="02020600040205080304" pitchFamily="18" charset="-128"/>
                          <a:ea typeface="ＭＳ Ｐ明朝" panose="02020600040205080304" pitchFamily="18" charset="-128"/>
                        </a:rPr>
                        <a:t>□リハビリテーションプログラムの内容</a:t>
                      </a:r>
                    </a:p>
                    <a:p>
                      <a:r>
                        <a:rPr kumimoji="1" lang="ja-JP" altLang="en-US" sz="1000" smtClean="0">
                          <a:latin typeface="ＭＳ Ｐ明朝" panose="02020600040205080304" pitchFamily="18" charset="-128"/>
                          <a:ea typeface="ＭＳ Ｐ明朝" panose="02020600040205080304" pitchFamily="18" charset="-128"/>
                        </a:rPr>
                        <a:t>     </a:t>
                      </a:r>
                      <a:r>
                        <a:rPr kumimoji="1" lang="ja-JP" altLang="en-US" sz="1000" baseline="0" smtClean="0">
                          <a:latin typeface="ＭＳ Ｐ明朝" panose="02020600040205080304" pitchFamily="18" charset="-128"/>
                          <a:ea typeface="ＭＳ Ｐ明朝" panose="02020600040205080304" pitchFamily="18" charset="-128"/>
                        </a:rPr>
                        <a:t> </a:t>
                      </a:r>
                      <a:r>
                        <a:rPr kumimoji="1" lang="ja-JP" altLang="en-US" sz="100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□短期集中（個別）リハ　</a:t>
                      </a:r>
                      <a:r>
                        <a:rPr kumimoji="1" lang="ja-JP" altLang="en-US" sz="100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生活行為向上リハ</a:t>
                      </a:r>
                      <a:r>
                        <a:rPr kumimoji="1" lang="ja-JP" altLang="en-US" sz="100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　□認知症短期集中リハ</a:t>
                      </a:r>
                      <a:r>
                        <a:rPr kumimoji="1" lang="en-US" altLang="ja-JP" sz="1000" dirty="0" smtClean="0">
                          <a:latin typeface="ＭＳ Ｐ明朝" panose="02020600040205080304" pitchFamily="18" charset="-128"/>
                          <a:ea typeface="ＭＳ Ｐ明朝" panose="02020600040205080304" pitchFamily="18" charset="-128"/>
                        </a:rPr>
                        <a:t>Ⅱ</a:t>
                      </a:r>
                    </a:p>
                    <a:p>
                      <a:r>
                        <a:rPr kumimoji="1" lang="ja-JP" altLang="en-US" sz="1000" dirty="0" smtClean="0">
                          <a:latin typeface="ＭＳ Ｐ明朝" panose="02020600040205080304" pitchFamily="18" charset="-128"/>
                          <a:ea typeface="ＭＳ Ｐ明朝" panose="02020600040205080304" pitchFamily="18" charset="-128"/>
                        </a:rPr>
                        <a:t>　　　□理学療法　                     　□作業療法　　　　        　□言語聴覚療法</a:t>
                      </a:r>
                    </a:p>
                    <a:p>
                      <a:r>
                        <a:rPr kumimoji="1" lang="ja-JP" altLang="en-US" sz="1000" dirty="0" smtClean="0">
                          <a:latin typeface="ＭＳ Ｐ明朝" panose="02020600040205080304" pitchFamily="18" charset="-128"/>
                          <a:ea typeface="ＭＳ Ｐ明朝" panose="02020600040205080304" pitchFamily="18" charset="-128"/>
                        </a:rPr>
                        <a:t>         □その他（　　　　　）</a:t>
                      </a:r>
                    </a:p>
                    <a:p>
                      <a:endParaRPr kumimoji="1" lang="ja-JP" altLang="en-US" sz="1000" dirty="0">
                        <a:latin typeface="ＭＳ Ｐ明朝" panose="02020600040205080304" pitchFamily="18" charset="-128"/>
                        <a:ea typeface="ＭＳ Ｐ明朝" panose="02020600040205080304" pitchFamily="18" charset="-128"/>
                      </a:endParaRPr>
                    </a:p>
                  </a:txBody>
                  <a:tcPr/>
                </a:tc>
                <a:tc hMerge="1">
                  <a:txBody>
                    <a:bodyPr/>
                    <a:lstStyle/>
                    <a:p>
                      <a:endParaRPr kumimoji="1" lang="ja-JP" altLang="en-US" dirty="0"/>
                    </a:p>
                  </a:txBody>
                  <a:tcPr/>
                </a:tc>
                <a:tc>
                  <a:txBody>
                    <a:bodyPr/>
                    <a:lstStyle/>
                    <a:p>
                      <a:endParaRPr kumimoji="1" lang="ja-JP" altLang="en-US">
                        <a:latin typeface="ＭＳ Ｐ明朝" panose="02020600040205080304" pitchFamily="18" charset="-128"/>
                        <a:ea typeface="ＭＳ Ｐ明朝" panose="02020600040205080304" pitchFamily="18" charset="-128"/>
                      </a:endParaRPr>
                    </a:p>
                  </a:txBody>
                  <a:tcPr/>
                </a:tc>
              </a:tr>
              <a:tr h="6821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リハビリテーション会議の実施と</a:t>
                      </a:r>
                      <a:r>
                        <a:rPr kumimoji="1" lang="ja-JP" altLang="en-US" sz="1000" u="none" dirty="0" smtClean="0">
                          <a:latin typeface="ＭＳ Ｐ明朝" panose="02020600040205080304" pitchFamily="18" charset="-128"/>
                          <a:ea typeface="ＭＳ Ｐ明朝" panose="02020600040205080304" pitchFamily="18" charset="-128"/>
                        </a:rPr>
                        <a:t>計画の見直し</a:t>
                      </a:r>
                      <a:endParaRPr kumimoji="1" lang="ja-JP" altLang="en-US" sz="1000" dirty="0" smtClean="0">
                        <a:latin typeface="ＭＳ Ｐ明朝" panose="02020600040205080304" pitchFamily="18" charset="-128"/>
                        <a:ea typeface="ＭＳ Ｐ明朝" panose="02020600040205080304" pitchFamily="18" charset="-128"/>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txBody>
                  <a:tcPr/>
                </a:tc>
                <a:tc hMerge="1">
                  <a:txBody>
                    <a:bodyPr/>
                    <a:lstStyle/>
                    <a:p>
                      <a:endParaRPr kumimoji="1" lang="ja-JP" altLang="en-US" dirty="0"/>
                    </a:p>
                  </a:txBody>
                  <a:tcPr/>
                </a:tc>
                <a:tc>
                  <a:txBody>
                    <a:bodyPr/>
                    <a:lstStyle/>
                    <a:p>
                      <a:endParaRPr kumimoji="1" lang="ja-JP" altLang="en-US">
                        <a:latin typeface="ＭＳ Ｐ明朝" panose="02020600040205080304" pitchFamily="18" charset="-128"/>
                        <a:ea typeface="ＭＳ Ｐ明朝" panose="02020600040205080304" pitchFamily="18" charset="-128"/>
                      </a:endParaRPr>
                    </a:p>
                  </a:txBody>
                  <a:tcPr/>
                </a:tc>
              </a:tr>
              <a:tr h="85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a:tc>
                <a:tc>
                  <a:txBody>
                    <a:bodyPr/>
                    <a:lstStyle/>
                    <a:p>
                      <a:r>
                        <a:rPr lang="ja-JP" altLang="en-US" sz="1000" u="none" dirty="0" smtClean="0">
                          <a:latin typeface="ＭＳ Ｐ明朝" panose="02020600040205080304" pitchFamily="18" charset="-128"/>
                          <a:ea typeface="ＭＳ Ｐ明朝" panose="02020600040205080304" pitchFamily="18" charset="-128"/>
                        </a:rPr>
                        <a:t>訪問介護の事業その他の居宅サービス事業に係る従業者</a:t>
                      </a:r>
                      <a:r>
                        <a:rPr lang="ja-JP" altLang="en-US" sz="1000" u="none" smtClean="0">
                          <a:latin typeface="ＭＳ Ｐ明朝" panose="02020600040205080304" pitchFamily="18" charset="-128"/>
                          <a:ea typeface="ＭＳ Ｐ明朝" panose="02020600040205080304" pitchFamily="18" charset="-128"/>
                        </a:rPr>
                        <a:t>に対する日常</a:t>
                      </a:r>
                      <a:r>
                        <a:rPr lang="ja-JP" altLang="en-US" sz="1000" u="none" dirty="0" smtClean="0">
                          <a:latin typeface="ＭＳ Ｐ明朝" panose="02020600040205080304" pitchFamily="18" charset="-128"/>
                          <a:ea typeface="ＭＳ Ｐ明朝" panose="02020600040205080304" pitchFamily="18" charset="-128"/>
                        </a:rPr>
                        <a:t>生活上の留意点、介護の工夫等</a:t>
                      </a:r>
                      <a:r>
                        <a:rPr lang="ja-JP" altLang="en-US" sz="1000" u="none" smtClean="0">
                          <a:latin typeface="ＭＳ Ｐ明朝" panose="02020600040205080304" pitchFamily="18" charset="-128"/>
                          <a:ea typeface="ＭＳ Ｐ明朝" panose="02020600040205080304" pitchFamily="18" charset="-128"/>
                        </a:rPr>
                        <a:t>の情報伝達</a:t>
                      </a:r>
                      <a:endParaRPr kumimoji="1" lang="ja-JP" altLang="en-US" sz="1000" u="none" dirty="0">
                        <a:latin typeface="ＭＳ Ｐ明朝" panose="02020600040205080304" pitchFamily="18" charset="-128"/>
                        <a:ea typeface="ＭＳ Ｐ明朝" panose="02020600040205080304" pitchFamily="18" charset="-128"/>
                      </a:endParaRP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r>
                        <a:rPr kumimoji="1" lang="en-US" altLang="ja-JP" sz="1000" dirty="0" smtClean="0">
                          <a:latin typeface="ＭＳ Ｐ明朝" panose="02020600040205080304" pitchFamily="18" charset="-128"/>
                          <a:ea typeface="ＭＳ Ｐ明朝" panose="02020600040205080304" pitchFamily="18" charset="-128"/>
                        </a:rPr>
                        <a:t>CM</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CW</a:t>
                      </a:r>
                      <a:r>
                        <a:rPr kumimoji="1" lang="ja-JP" altLang="en-US" sz="1000" dirty="0" smtClean="0">
                          <a:latin typeface="ＭＳ Ｐ明朝" panose="02020600040205080304" pitchFamily="18" charset="-128"/>
                          <a:ea typeface="ＭＳ Ｐ明朝" panose="02020600040205080304" pitchFamily="18" charset="-128"/>
                        </a:rPr>
                        <a:t>・家族・その他（　　　　　　）</a:t>
                      </a:r>
                    </a:p>
                  </a:txBody>
                  <a:tcPr/>
                </a:tc>
                <a:tc hMerge="1">
                  <a:txBody>
                    <a:bodyPr/>
                    <a:lstStyle/>
                    <a:p>
                      <a:endParaRPr kumimoji="1" lang="ja-JP" altLang="en-US"/>
                    </a:p>
                  </a:txBody>
                  <a:tcPr/>
                </a:tc>
                <a:tc hMerge="1">
                  <a:txBody>
                    <a:bodyPr/>
                    <a:lstStyle/>
                    <a:p>
                      <a:endParaRPr kumimoji="1" lang="ja-JP" altLang="en-US"/>
                    </a:p>
                  </a:txBody>
                  <a:tcPr/>
                </a:tc>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ＭＳ Ｐ明朝" panose="02020600040205080304" pitchFamily="18" charset="-128"/>
                        <a:ea typeface="ＭＳ Ｐ明朝" panose="02020600040205080304" pitchFamily="18" charset="-128"/>
                      </a:endParaRPr>
                    </a:p>
                  </a:txBody>
                  <a:tcPr/>
                </a:tc>
                <a:tc>
                  <a:txBody>
                    <a:bodyPr/>
                    <a:lstStyle/>
                    <a:p>
                      <a:r>
                        <a:rPr kumimoji="1" lang="ja-JP" altLang="en-US" sz="1000" u="none" dirty="0" smtClean="0">
                          <a:latin typeface="ＭＳ Ｐ明朝" panose="02020600040205080304" pitchFamily="18" charset="-128"/>
                          <a:ea typeface="ＭＳ Ｐ明朝" panose="02020600040205080304" pitchFamily="18" charset="-128"/>
                        </a:rPr>
                        <a:t>居宅を訪問して行う介護の工夫に関する指導等に関する助言の実施</a:t>
                      </a:r>
                      <a:endParaRPr kumimoji="1" lang="ja-JP" altLang="en-US" sz="1000" u="none" dirty="0">
                        <a:latin typeface="ＭＳ Ｐ明朝" panose="02020600040205080304" pitchFamily="18" charset="-128"/>
                        <a:ea typeface="ＭＳ Ｐ明朝" panose="02020600040205080304" pitchFamily="18" charset="-128"/>
                      </a:endParaRP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a:t>
                      </a:r>
                    </a:p>
                  </a:txBody>
                  <a:tcPr/>
                </a:tc>
                <a:tc hMerge="1">
                  <a:txBody>
                    <a:bodyPr/>
                    <a:lstStyle/>
                    <a:p>
                      <a:endParaRPr kumimoji="1" lang="ja-JP" altLang="en-US"/>
                    </a:p>
                  </a:txBody>
                  <a:tcPr/>
                </a:tc>
                <a:tc hMerge="1">
                  <a:txBody>
                    <a:bodyPr/>
                    <a:lstStyle/>
                    <a:p>
                      <a:endParaRPr kumimoji="1" lang="ja-JP" altLang="en-US"/>
                    </a:p>
                  </a:txBody>
                  <a:tcPr/>
                </a:tc>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a:tc>
                <a:tc>
                  <a:txBody>
                    <a:bodyPr/>
                    <a:lstStyle/>
                    <a:p>
                      <a:r>
                        <a:rPr kumimoji="1" lang="ja-JP" altLang="en-US" sz="1000" u="none" dirty="0" smtClean="0">
                          <a:latin typeface="ＭＳ Ｐ明朝" panose="02020600040205080304" pitchFamily="18" charset="-128"/>
                          <a:ea typeface="ＭＳ Ｐ明朝" panose="02020600040205080304" pitchFamily="18" charset="-128"/>
                        </a:rPr>
                        <a:t>サービスを終了する１ヶ月前以内の</a:t>
                      </a:r>
                    </a:p>
                    <a:p>
                      <a:r>
                        <a:rPr kumimoji="1" lang="ja-JP" altLang="en-US" sz="1000" u="none" dirty="0" smtClean="0">
                          <a:latin typeface="ＭＳ Ｐ明朝" panose="02020600040205080304" pitchFamily="18" charset="-128"/>
                          <a:ea typeface="ＭＳ Ｐ明朝" panose="02020600040205080304" pitchFamily="18" charset="-128"/>
                        </a:rPr>
                        <a:t>リハビリテーション会議の開催</a:t>
                      </a:r>
                      <a:endParaRPr kumimoji="1" lang="ja-JP" altLang="en-US" sz="1000" u="none" dirty="0">
                        <a:latin typeface="ＭＳ Ｐ明朝" panose="02020600040205080304" pitchFamily="18" charset="-128"/>
                        <a:ea typeface="ＭＳ Ｐ明朝" panose="02020600040205080304"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□参加者（医師・介護職・看護職・</a:t>
                      </a:r>
                      <a:r>
                        <a:rPr kumimoji="1" lang="en-US" altLang="ja-JP" sz="1000" dirty="0" smtClean="0">
                          <a:latin typeface="ＭＳ Ｐ明朝" panose="02020600040205080304" pitchFamily="18" charset="-128"/>
                          <a:ea typeface="ＭＳ Ｐ明朝" panose="02020600040205080304" pitchFamily="18" charset="-128"/>
                        </a:rPr>
                        <a:t>PT</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OT</a:t>
                      </a:r>
                      <a:r>
                        <a:rPr kumimoji="1" lang="ja-JP" altLang="en-US" sz="1000" dirty="0" smtClean="0">
                          <a:latin typeface="ＭＳ Ｐ明朝" panose="02020600040205080304" pitchFamily="18" charset="-128"/>
                          <a:ea typeface="ＭＳ Ｐ明朝" panose="02020600040205080304" pitchFamily="18" charset="-128"/>
                        </a:rPr>
                        <a:t>・</a:t>
                      </a:r>
                      <a:r>
                        <a:rPr kumimoji="1" lang="en-US" altLang="ja-JP" sz="1000" dirty="0" smtClean="0">
                          <a:latin typeface="ＭＳ Ｐ明朝" panose="02020600040205080304" pitchFamily="18" charset="-128"/>
                          <a:ea typeface="ＭＳ Ｐ明朝" panose="02020600040205080304" pitchFamily="18" charset="-128"/>
                        </a:rPr>
                        <a:t>ST</a:t>
                      </a:r>
                      <a:r>
                        <a:rPr kumimoji="1" lang="ja-JP" altLang="en-US" sz="1000" dirty="0" smtClean="0">
                          <a:latin typeface="ＭＳ Ｐ明朝" panose="02020600040205080304" pitchFamily="18" charset="-128"/>
                          <a:ea typeface="ＭＳ Ｐ明朝" panose="02020600040205080304" pitchFamily="18" charset="-128"/>
                        </a:rPr>
                        <a:t>・介護支援専門員訪問介護・訪問看護・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　</a:t>
                      </a:r>
                      <a:r>
                        <a:rPr kumimoji="1" lang="ja-JP" altLang="en-US" sz="1000" baseline="0" dirty="0" smtClean="0">
                          <a:latin typeface="ＭＳ Ｐ明朝" panose="02020600040205080304" pitchFamily="18" charset="-128"/>
                          <a:ea typeface="ＭＳ Ｐ明朝" panose="02020600040205080304" pitchFamily="18" charset="-128"/>
                        </a:rPr>
                        <a:t>  </a:t>
                      </a:r>
                      <a:r>
                        <a:rPr kumimoji="1" lang="ja-JP" altLang="en-US" sz="1000" dirty="0" smtClean="0">
                          <a:latin typeface="ＭＳ Ｐ明朝" panose="02020600040205080304" pitchFamily="18" charset="-128"/>
                          <a:ea typeface="ＭＳ Ｐ明朝" panose="02020600040205080304" pitchFamily="18" charset="-128"/>
                        </a:rPr>
                        <a:t>訪問リハ・通所介護・その他）　　</a:t>
                      </a:r>
                      <a:endParaRPr kumimoji="1" lang="en-US" altLang="ja-JP" sz="1000" dirty="0" smtClean="0">
                        <a:latin typeface="ＭＳ Ｐ明朝" panose="02020600040205080304" pitchFamily="18" charset="-128"/>
                        <a:ea typeface="ＭＳ Ｐ明朝" panose="02020600040205080304"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□（日付</a:t>
                      </a:r>
                      <a:r>
                        <a:rPr kumimoji="1" lang="en-US" altLang="ja-JP" sz="1000" dirty="0" smtClean="0">
                          <a:latin typeface="ＭＳ Ｐ明朝" panose="02020600040205080304" pitchFamily="18" charset="-128"/>
                          <a:ea typeface="ＭＳ Ｐ明朝" panose="02020600040205080304" pitchFamily="18" charset="-128"/>
                        </a:rPr>
                        <a:t>:</a:t>
                      </a:r>
                      <a:r>
                        <a:rPr kumimoji="1" lang="ja-JP" altLang="en-US" sz="1000" dirty="0" smtClean="0">
                          <a:latin typeface="ＭＳ Ｐ明朝" panose="02020600040205080304" pitchFamily="18" charset="-128"/>
                          <a:ea typeface="ＭＳ Ｐ明朝" panose="02020600040205080304" pitchFamily="18" charset="-128"/>
                        </a:rPr>
                        <a:t>　　・　　・　　）　</a:t>
                      </a:r>
                    </a:p>
                  </a:txBody>
                  <a:tcPr/>
                </a:tc>
                <a:tc gridSpan="2">
                  <a:txBody>
                    <a:bodyPr/>
                    <a:lstStyle/>
                    <a:p>
                      <a:endParaRPr kumimoji="1" lang="ja-JP" altLang="en-US">
                        <a:latin typeface="ＭＳ Ｐ明朝" panose="02020600040205080304" pitchFamily="18" charset="-128"/>
                        <a:ea typeface="ＭＳ Ｐ明朝" panose="02020600040205080304" pitchFamily="18" charset="-128"/>
                      </a:endParaRPr>
                    </a:p>
                  </a:txBody>
                  <a:tcPr/>
                </a:tc>
                <a:tc hMerge="1">
                  <a:txBody>
                    <a:bodyPr/>
                    <a:lstStyle/>
                    <a:p>
                      <a:endParaRPr kumimoji="1" lang="ja-JP" altLang="en-US"/>
                    </a:p>
                  </a:txBody>
                  <a:tcPr/>
                </a:tc>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a:tc>
                <a:tc>
                  <a:txBody>
                    <a:bodyPr/>
                    <a:lstStyle/>
                    <a:p>
                      <a:r>
                        <a:rPr kumimoji="1" lang="ja-JP" altLang="en-US" sz="1000" u="none" dirty="0" smtClean="0">
                          <a:latin typeface="ＭＳ Ｐ明朝" panose="02020600040205080304" pitchFamily="18" charset="-128"/>
                          <a:ea typeface="ＭＳ Ｐ明朝" panose="02020600040205080304" pitchFamily="18" charset="-128"/>
                        </a:rPr>
                        <a:t>終了時の情報提供</a:t>
                      </a:r>
                      <a:endParaRPr kumimoji="1" lang="ja-JP" altLang="en-US" sz="1000" u="none" dirty="0">
                        <a:latin typeface="ＭＳ Ｐ明朝" panose="02020600040205080304" pitchFamily="18" charset="-128"/>
                        <a:ea typeface="ＭＳ Ｐ明朝" panose="02020600040205080304" pitchFamily="18"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□医師　　　　　　　□介護支援専門員</a:t>
                      </a:r>
                    </a:p>
                    <a:p>
                      <a:r>
                        <a:rPr kumimoji="1" lang="ja-JP" altLang="en-US" sz="1000" dirty="0" smtClean="0">
                          <a:latin typeface="ＭＳ Ｐ明朝" panose="02020600040205080304" pitchFamily="18" charset="-128"/>
                          <a:ea typeface="ＭＳ Ｐ明朝" panose="02020600040205080304" pitchFamily="18" charset="-128"/>
                        </a:rPr>
                        <a:t>□その他（　　　　　　　　　　　　　　　　　　　　　　）</a:t>
                      </a:r>
                      <a:endParaRPr kumimoji="1" lang="ja-JP" altLang="en-US" sz="1000" dirty="0">
                        <a:latin typeface="ＭＳ Ｐ明朝" panose="02020600040205080304" pitchFamily="18" charset="-128"/>
                        <a:ea typeface="ＭＳ Ｐ明朝" panose="02020600040205080304" pitchFamily="18" charset="-128"/>
                      </a:endParaRPr>
                    </a:p>
                  </a:txBody>
                  <a:tcPr/>
                </a:tc>
                <a:tc gridSpan="2">
                  <a:txBody>
                    <a:bodyPr/>
                    <a:lstStyle/>
                    <a:p>
                      <a:endParaRPr kumimoji="1" lang="ja-JP" altLang="en-US" dirty="0">
                        <a:latin typeface="ＭＳ Ｐ明朝" panose="02020600040205080304" pitchFamily="18" charset="-128"/>
                        <a:ea typeface="ＭＳ Ｐ明朝" panose="02020600040205080304" pitchFamily="18" charset="-128"/>
                      </a:endParaRPr>
                    </a:p>
                  </a:txBody>
                  <a:tcPr/>
                </a:tc>
                <a:tc hMerge="1">
                  <a:txBody>
                    <a:bodyPr/>
                    <a:lstStyle/>
                    <a:p>
                      <a:endParaRPr kumimoji="1" lang="ja-JP" altLang="en-US"/>
                    </a:p>
                  </a:txBody>
                  <a:tcPr/>
                </a:tc>
              </a:tr>
            </a:tbl>
          </a:graphicData>
        </a:graphic>
      </p:graphicFrame>
      <p:sp>
        <p:nvSpPr>
          <p:cNvPr id="5" name="テキスト ボックス 4"/>
          <p:cNvSpPr txBox="1"/>
          <p:nvPr/>
        </p:nvSpPr>
        <p:spPr>
          <a:xfrm>
            <a:off x="65951" y="53861"/>
            <a:ext cx="986167" cy="261610"/>
          </a:xfrm>
          <a:prstGeom prst="rect">
            <a:avLst/>
          </a:prstGeom>
          <a:noFill/>
        </p:spPr>
        <p:txBody>
          <a:bodyPr wrap="none" rtlCol="0">
            <a:spAutoFit/>
          </a:bodyPr>
          <a:lstStyle/>
          <a:p>
            <a:r>
              <a:rPr lang="ja-JP" altLang="en-US" sz="1100" dirty="0" smtClean="0">
                <a:latin typeface="ＭＳ Ｐ明朝" panose="02020600040205080304" pitchFamily="18" charset="-128"/>
                <a:ea typeface="ＭＳ Ｐ明朝" panose="02020600040205080304" pitchFamily="18" charset="-128"/>
              </a:rPr>
              <a:t>（別紙様式５）</a:t>
            </a:r>
            <a:endParaRPr kumimoji="1" lang="ja-JP" altLang="en-US" sz="1100" dirty="0">
              <a:latin typeface="ＭＳ Ｐ明朝" panose="02020600040205080304" pitchFamily="18" charset="-128"/>
              <a:ea typeface="ＭＳ Ｐ明朝" panose="02020600040205080304" pitchFamily="18" charset="-128"/>
            </a:endParaRPr>
          </a:p>
        </p:txBody>
      </p:sp>
      <p:sp>
        <p:nvSpPr>
          <p:cNvPr id="6" name="テキスト ボックス 5"/>
          <p:cNvSpPr txBox="1"/>
          <p:nvPr/>
        </p:nvSpPr>
        <p:spPr>
          <a:xfrm>
            <a:off x="2648744" y="184666"/>
            <a:ext cx="3706464" cy="261610"/>
          </a:xfrm>
          <a:prstGeom prst="rect">
            <a:avLst/>
          </a:prstGeom>
          <a:noFill/>
        </p:spPr>
        <p:txBody>
          <a:bodyPr wrap="none" rtlCol="0">
            <a:spAutoFit/>
          </a:bodyPr>
          <a:lstStyle/>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リハビリテーションマネジメントにおけるプロセス管理票</a:t>
            </a:r>
          </a:p>
        </p:txBody>
      </p:sp>
      <p:sp>
        <p:nvSpPr>
          <p:cNvPr id="2" name="テキスト ボックス 1"/>
          <p:cNvSpPr txBox="1"/>
          <p:nvPr/>
        </p:nvSpPr>
        <p:spPr>
          <a:xfrm>
            <a:off x="344488" y="6309320"/>
            <a:ext cx="4392488" cy="246221"/>
          </a:xfrm>
          <a:prstGeom prst="rect">
            <a:avLst/>
          </a:prstGeom>
          <a:noFill/>
        </p:spPr>
        <p:txBody>
          <a:bodyPr wrap="square" rtlCol="0">
            <a:spAutoFit/>
          </a:bodyPr>
          <a:lstStyle/>
          <a:p>
            <a:r>
              <a:rPr lang="en-US" altLang="ja-JP" sz="1000" dirty="0">
                <a:latin typeface="ＭＳ Ｐ明朝" panose="02020600040205080304" pitchFamily="18" charset="-128"/>
                <a:ea typeface="ＭＳ Ｐ明朝" panose="02020600040205080304" pitchFamily="18" charset="-128"/>
              </a:rPr>
              <a:t>※CM</a:t>
            </a:r>
            <a:r>
              <a:rPr lang="ja-JP" altLang="en-US" sz="1000" dirty="0">
                <a:latin typeface="ＭＳ Ｐ明朝" panose="02020600040205080304" pitchFamily="18" charset="-128"/>
                <a:ea typeface="ＭＳ Ｐ明朝" panose="02020600040205080304" pitchFamily="18" charset="-128"/>
              </a:rPr>
              <a:t>：介護支援</a:t>
            </a:r>
            <a:r>
              <a:rPr lang="ja-JP" altLang="en-US" sz="1000" dirty="0" smtClean="0">
                <a:latin typeface="ＭＳ Ｐ明朝" panose="02020600040205080304" pitchFamily="18" charset="-128"/>
                <a:ea typeface="ＭＳ Ｐ明朝" panose="02020600040205080304" pitchFamily="18" charset="-128"/>
              </a:rPr>
              <a:t>専門員　</a:t>
            </a:r>
            <a:r>
              <a:rPr lang="en-US" altLang="ja-JP" sz="1000" dirty="0" smtClean="0">
                <a:latin typeface="ＭＳ Ｐ明朝" panose="02020600040205080304" pitchFamily="18" charset="-128"/>
                <a:ea typeface="ＭＳ Ｐ明朝" panose="02020600040205080304" pitchFamily="18" charset="-128"/>
              </a:rPr>
              <a:t>CW</a:t>
            </a:r>
            <a:r>
              <a:rPr lang="ja-JP" altLang="en-US" sz="1000" dirty="0">
                <a:latin typeface="ＭＳ Ｐ明朝" panose="02020600040205080304" pitchFamily="18" charset="-128"/>
                <a:ea typeface="ＭＳ Ｐ明朝" panose="02020600040205080304" pitchFamily="18" charset="-128"/>
              </a:rPr>
              <a:t>：指定訪問介護のサービス</a:t>
            </a:r>
            <a:r>
              <a:rPr lang="ja-JP" altLang="en-US" sz="1000" dirty="0" smtClean="0">
                <a:latin typeface="ＭＳ Ｐ明朝" panose="02020600040205080304" pitchFamily="18" charset="-128"/>
                <a:ea typeface="ＭＳ Ｐ明朝" panose="02020600040205080304" pitchFamily="18" charset="-128"/>
              </a:rPr>
              <a:t>責任者</a:t>
            </a:r>
            <a:endParaRPr lang="ja-JP" altLang="en-US" sz="1000" dirty="0">
              <a:latin typeface="ＭＳ Ｐ明朝" panose="02020600040205080304" pitchFamily="18" charset="-128"/>
              <a:ea typeface="ＭＳ Ｐ明朝" panose="02020600040205080304" pitchFamily="18" charset="-128"/>
            </a:endParaRPr>
          </a:p>
        </p:txBody>
      </p:sp>
      <p:sp>
        <p:nvSpPr>
          <p:cNvPr id="7" name="テキスト ボックス 6"/>
          <p:cNvSpPr txBox="1"/>
          <p:nvPr/>
        </p:nvSpPr>
        <p:spPr>
          <a:xfrm>
            <a:off x="488504" y="527715"/>
            <a:ext cx="2332690" cy="261610"/>
          </a:xfrm>
          <a:prstGeom prst="rect">
            <a:avLst/>
          </a:prstGeom>
          <a:noFill/>
        </p:spPr>
        <p:txBody>
          <a:bodyPr wrap="none" rtlCol="0">
            <a:spAutoFit/>
          </a:bodyPr>
          <a:lstStyle/>
          <a:p>
            <a:r>
              <a:rPr kumimoji="1" lang="ja-JP" altLang="en-US" sz="1100" dirty="0" smtClean="0">
                <a:latin typeface="ＭＳ Ｐ明朝" panose="02020600040205080304" pitchFamily="18" charset="-128"/>
                <a:ea typeface="ＭＳ Ｐ明朝" panose="02020600040205080304" pitchFamily="18" charset="-128"/>
              </a:rPr>
              <a:t>利用者氏名</a:t>
            </a:r>
            <a:r>
              <a:rPr kumimoji="1" lang="ja-JP" altLang="en-US" sz="1100" u="sng" dirty="0" smtClean="0">
                <a:latin typeface="ＭＳ Ｐ明朝" panose="02020600040205080304" pitchFamily="18" charset="-128"/>
                <a:ea typeface="ＭＳ Ｐ明朝" panose="02020600040205080304" pitchFamily="18" charset="-128"/>
              </a:rPr>
              <a:t>　　　　　　　　　　　　　　</a:t>
            </a:r>
            <a:r>
              <a:rPr kumimoji="1" lang="ja-JP" altLang="en-US" sz="1100" dirty="0" smtClean="0">
                <a:latin typeface="ＭＳ Ｐ明朝" panose="02020600040205080304" pitchFamily="18" charset="-128"/>
                <a:ea typeface="ＭＳ Ｐ明朝" panose="02020600040205080304" pitchFamily="18" charset="-128"/>
              </a:rPr>
              <a:t>殿</a:t>
            </a:r>
            <a:endParaRPr kumimoji="1" lang="ja-JP" altLang="en-US" sz="1100" dirty="0">
              <a:latin typeface="ＭＳ Ｐ明朝" panose="02020600040205080304" pitchFamily="18" charset="-128"/>
              <a:ea typeface="ＭＳ Ｐ明朝" panose="02020600040205080304" pitchFamily="18" charset="-128"/>
            </a:endParaRPr>
          </a:p>
        </p:txBody>
      </p:sp>
      <p:sp>
        <p:nvSpPr>
          <p:cNvPr id="8" name="テキスト ボックス 7"/>
          <p:cNvSpPr txBox="1"/>
          <p:nvPr/>
        </p:nvSpPr>
        <p:spPr>
          <a:xfrm>
            <a:off x="6825208" y="543103"/>
            <a:ext cx="2646878" cy="276999"/>
          </a:xfrm>
          <a:prstGeom prst="rect">
            <a:avLst/>
          </a:prstGeom>
          <a:noFill/>
        </p:spPr>
        <p:txBody>
          <a:bodyPr wrap="none" rtlCol="0">
            <a:spAutoFit/>
          </a:bodyPr>
          <a:lstStyle/>
          <a:p>
            <a:r>
              <a:rPr kumimoji="1" lang="ja-JP" altLang="en-US" sz="1200" dirty="0" smtClean="0">
                <a:latin typeface="ＭＳ Ｐ明朝" panose="02020600040205080304" pitchFamily="18" charset="-128"/>
                <a:ea typeface="ＭＳ Ｐ明朝" panose="02020600040205080304" pitchFamily="18" charset="-128"/>
              </a:rPr>
              <a:t>作成</a:t>
            </a:r>
            <a:r>
              <a:rPr kumimoji="1" lang="ja-JP" altLang="en-US" sz="1100" dirty="0" smtClean="0">
                <a:latin typeface="ＭＳ Ｐ明朝" panose="02020600040205080304" pitchFamily="18" charset="-128"/>
                <a:ea typeface="ＭＳ Ｐ明朝" panose="02020600040205080304" pitchFamily="18" charset="-128"/>
              </a:rPr>
              <a:t>年月日</a:t>
            </a:r>
            <a:r>
              <a:rPr kumimoji="1" lang="ja-JP" altLang="en-US" sz="1200" dirty="0" smtClean="0">
                <a:latin typeface="ＭＳ Ｐ明朝" panose="02020600040205080304" pitchFamily="18" charset="-128"/>
                <a:ea typeface="ＭＳ Ｐ明朝" panose="02020600040205080304" pitchFamily="18" charset="-128"/>
              </a:rPr>
              <a:t>　　　　年　　　　月　　　　日</a:t>
            </a:r>
            <a:endParaRPr kumimoji="1" lang="ja-JP" altLang="en-US" sz="12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12850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232</Words>
  <Application>Microsoft Office PowerPoint</Application>
  <PresentationFormat>A4 210 x 297 mm</PresentationFormat>
  <Paragraphs>54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事務局-10</cp:lastModifiedBy>
  <cp:revision>29</cp:revision>
  <cp:lastPrinted>2015-03-25T00:53:24Z</cp:lastPrinted>
  <dcterms:created xsi:type="dcterms:W3CDTF">2014-10-17T02:16:00Z</dcterms:created>
  <dcterms:modified xsi:type="dcterms:W3CDTF">2015-06-04T05:22:34Z</dcterms:modified>
</cp:coreProperties>
</file>